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0"/>
  </p:notesMasterIdLst>
  <p:sldIdLst>
    <p:sldId id="279" r:id="rId2"/>
    <p:sldId id="272" r:id="rId3"/>
    <p:sldId id="273" r:id="rId4"/>
    <p:sldId id="289" r:id="rId5"/>
    <p:sldId id="274" r:id="rId6"/>
    <p:sldId id="275" r:id="rId7"/>
    <p:sldId id="292" r:id="rId8"/>
    <p:sldId id="291" r:id="rId9"/>
    <p:sldId id="276" r:id="rId10"/>
    <p:sldId id="290" r:id="rId11"/>
    <p:sldId id="284" r:id="rId12"/>
    <p:sldId id="265" r:id="rId13"/>
    <p:sldId id="259" r:id="rId14"/>
    <p:sldId id="287" r:id="rId15"/>
    <p:sldId id="288" r:id="rId16"/>
    <p:sldId id="286" r:id="rId17"/>
    <p:sldId id="260" r:id="rId18"/>
    <p:sldId id="29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E1E0"/>
    <a:srgbClr val="2C7B1F"/>
    <a:srgbClr val="DBFED6"/>
    <a:srgbClr val="C1FD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E5A81-EE52-465D-8E3B-67561A038CCC}" type="datetimeFigureOut">
              <a:rPr lang="ru-RU" smtClean="0"/>
              <a:t>21.05.2022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E8A482-9975-4593-83D8-EC2BB27EA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30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B5AAD-6B0A-45B4-A0BD-8E9E0B8B845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175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77ABD-B7B2-4E8D-BB96-6C82FE96052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099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795E9-4C06-461E-B310-7EAF0E29188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470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14D1-312F-4DC5-86F3-C11542D5864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41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FBBE7-CD57-4D7A-97FD-57DAB36FAFE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634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AF761-428A-4048-A560-D1ACA7C58A2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61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D5F-B161-426B-8D40-9DD2DF91A8B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613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5D7A-166E-4A2A-8E70-B5E16BD0EA5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9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E79A-DD69-46E7-88D3-AE36E20ED3E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220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0C79C-51D2-45AD-93FC-140F5EA1764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585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C0CB-7AAB-4FC3-BE42-C37BC91F40C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333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C3DD0-39BC-420C-B3D2-A8AB4056311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80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nva.com/ru_ru/obuchenie/infografik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3A00690-962B-4EB4-932F-C95720CD013F}"/>
              </a:ext>
            </a:extLst>
          </p:cNvPr>
          <p:cNvSpPr txBox="1"/>
          <p:nvPr/>
        </p:nvSpPr>
        <p:spPr>
          <a:xfrm>
            <a:off x="132156" y="1916832"/>
            <a:ext cx="8832331" cy="4998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ФАМИЛИЯ ИМЯ ОТЧЕСТВО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anose="020B0A04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ВЫПУСКНАЯ КВАЛИФИКАЦИОННАЯ РАБОТА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b="1" dirty="0">
                <a:solidFill>
                  <a:srgbClr val="C00000"/>
                </a:solidFill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НАИМЕНОВАНИЕ ТЕМЫ 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b="1" i="1" dirty="0">
                <a:solidFill>
                  <a:srgbClr val="002060"/>
                </a:solidFill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</a:t>
            </a:r>
            <a:r>
              <a:rPr kumimoji="0" lang="ru-RU" sz="18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пециальность</a:t>
            </a: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код, наименование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anose="020B0A04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Руководитель:  </a:t>
            </a:r>
            <a:b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ru-RU" sz="2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Фамилия имя отчество, </a:t>
            </a:r>
            <a:br>
              <a:rPr kumimoji="0" lang="ru-RU" sz="2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ru-RU" sz="2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должность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2200" b="1" i="1" dirty="0">
              <a:solidFill>
                <a:srgbClr val="002060"/>
              </a:solidFill>
              <a:latin typeface="Arial Black" panose="020B0A04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2200" b="1" i="1" dirty="0">
              <a:solidFill>
                <a:srgbClr val="002060"/>
              </a:solidFill>
              <a:latin typeface="Arial Black" panose="020B0A04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Кемерово, </a:t>
            </a:r>
            <a:r>
              <a:rPr kumimoji="0" lang="ru-RU" sz="1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2022</a:t>
            </a:r>
            <a:endParaRPr kumimoji="0" lang="ru-RU" sz="1600" b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anose="020B0A04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dirty="0"/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D6A2926C-65FD-469D-83C0-23E28E1F602B}"/>
              </a:ext>
            </a:extLst>
          </p:cNvPr>
          <p:cNvGrpSpPr/>
          <p:nvPr/>
        </p:nvGrpSpPr>
        <p:grpSpPr>
          <a:xfrm>
            <a:off x="-20726" y="-92029"/>
            <a:ext cx="8697182" cy="1645339"/>
            <a:chOff x="-20726" y="-92029"/>
            <a:chExt cx="8697182" cy="1645339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CAFC5524-A1C6-47F8-8D97-0035B572973B}"/>
                </a:ext>
              </a:extLst>
            </p:cNvPr>
            <p:cNvSpPr txBox="1"/>
            <p:nvPr/>
          </p:nvSpPr>
          <p:spPr>
            <a:xfrm>
              <a:off x="467544" y="260648"/>
              <a:ext cx="8208912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МИНСИТЕРСТВО ЗДРАВООХРАНЕНИЯ КУЗБАССА</a:t>
              </a:r>
            </a:p>
            <a:p>
              <a:pPr algn="ctr"/>
              <a:r>
                <a:rPr lang="ru-RU" sz="1400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Государственное бюджетное профессиональное </a:t>
              </a:r>
              <a:br>
                <a:rPr lang="ru-RU" sz="1400" dirty="0">
                  <a:solidFill>
                    <a:srgbClr val="002060"/>
                  </a:solidFill>
                  <a:latin typeface="Arial Black" panose="020B0A04020102020204" pitchFamily="34" charset="0"/>
                </a:rPr>
              </a:br>
              <a:r>
                <a:rPr lang="ru-RU" sz="1400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образовательное учреждение</a:t>
              </a:r>
              <a:r>
                <a:rPr lang="ru-RU" sz="1600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/>
              </a:r>
              <a:br>
                <a:rPr lang="ru-RU" sz="1600" dirty="0">
                  <a:solidFill>
                    <a:srgbClr val="002060"/>
                  </a:solidFill>
                  <a:latin typeface="Arial Black" panose="020B0A04020102020204" pitchFamily="34" charset="0"/>
                </a:rPr>
              </a:br>
              <a:r>
                <a:rPr lang="ru-RU" sz="1600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«КУЗБАССКИЙ МЕДИЦИНСКИЙ КОЛЛЕДЖ»</a:t>
              </a:r>
            </a:p>
            <a:p>
              <a:endParaRPr lang="ru-RU" dirty="0">
                <a:solidFill>
                  <a:prstClr val="black"/>
                </a:solidFill>
              </a:endParaRPr>
            </a:p>
          </p:txBody>
        </p:sp>
        <p:pic>
          <p:nvPicPr>
            <p:cNvPr id="16" name="Рисунок 15">
              <a:extLst>
                <a:ext uri="{FF2B5EF4-FFF2-40B4-BE49-F238E27FC236}">
                  <a16:creationId xmlns:a16="http://schemas.microsoft.com/office/drawing/2014/main" xmlns="" id="{B6DE8C92-7249-43D6-99FF-ED30533A65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0726" y="-92029"/>
              <a:ext cx="1569113" cy="15048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141819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260648"/>
            <a:ext cx="87849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>
                <a:solidFill>
                  <a:srgbClr val="002060"/>
                </a:solidFill>
                <a:latin typeface="Arial Black" panose="020B0A04020102020204" pitchFamily="34" charset="0"/>
              </a:rPr>
              <a:t>СПИСОК ИСТОЧНИКОВ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04C405DB-EB09-4364-B407-93564518D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5560" y="172522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2000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ru-RU" sz="20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1890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000" dirty="0">
                <a:solidFill>
                  <a:srgbClr val="002060"/>
                </a:solidFill>
                <a:latin typeface="Arial Black" panose="020B0A04020102020204" pitchFamily="34" charset="0"/>
              </a:rPr>
              <a:t>СТРУКТУРА ПРЕЗЕНТАЦИИ ВКР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1011965"/>
            <a:ext cx="8640960" cy="5571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Титульный слайд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Актуальность темы, Цель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Задачи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Предмет и объект исследования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Теоретическая часть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Выводы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Описание базы практической части ВКР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Практическая часть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Выводы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Список литературы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93D42F89-4F14-4F85-81C7-58406FAFF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342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417638"/>
            <a:ext cx="8208912" cy="4403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соответствие содержания целям и задачам;</a:t>
            </a: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соблюдение принятых правил орфографии, пунктуации, сокращений и правил оформления текста (отсутствие точки в заголовках и т.д.);</a:t>
            </a: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достоверность представленной информации;</a:t>
            </a: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сжатость, краткость, </a:t>
            </a:r>
            <a:r>
              <a:rPr lang="ru-RU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тезисность</a:t>
            </a: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изложения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Autofit/>
          </a:bodyPr>
          <a:lstStyle/>
          <a:p>
            <a:r>
              <a:rPr lang="ru-RU" sz="3000" dirty="0">
                <a:solidFill>
                  <a:srgbClr val="002060"/>
                </a:solidFill>
                <a:latin typeface="Arial Black" panose="020B0A04020102020204" pitchFamily="34" charset="0"/>
              </a:rPr>
              <a:t>ТРЕБОВАНИЯ К СОДЕРЖАНИЮ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054E6D65-F19D-4A67-AF9B-93046A73C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21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97768"/>
            <a:ext cx="8229600" cy="1143000"/>
          </a:xfrm>
        </p:spPr>
        <p:txBody>
          <a:bodyPr>
            <a:normAutofit/>
          </a:bodyPr>
          <a:lstStyle/>
          <a:p>
            <a:r>
              <a:rPr lang="ru-RU" sz="3300" dirty="0">
                <a:solidFill>
                  <a:srgbClr val="002060"/>
                </a:solidFill>
                <a:latin typeface="Arial Black" panose="020B0A04020102020204" pitchFamily="34" charset="0"/>
              </a:rPr>
              <a:t>ТРЕБОВАНИЯ К ТЕКСТУ </a:t>
            </a:r>
            <a:endParaRPr lang="ru-RU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916832"/>
            <a:ext cx="896448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Текст презентации:</a:t>
            </a:r>
          </a:p>
          <a:p>
            <a:endParaRPr lang="ru-RU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разборчив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хорошо читается 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6B9D989A-82F2-4FDB-8F45-9485898A5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48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altLang="ru-RU" sz="3000" dirty="0">
                <a:solidFill>
                  <a:srgbClr val="002060"/>
                </a:solidFill>
                <a:latin typeface="Arial Black" panose="020B0A04020102020204" pitchFamily="34" charset="0"/>
              </a:rPr>
              <a:t>ВЫДЕЛЕНИЕ ТЕКСТА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556792"/>
            <a:ext cx="4248472" cy="3776663"/>
          </a:xfrm>
        </p:spPr>
        <p:txBody>
          <a:bodyPr/>
          <a:lstStyle/>
          <a:p>
            <a:pPr indent="342900" eaLnBrk="1" hangingPunct="1">
              <a:lnSpc>
                <a:spcPct val="150000"/>
              </a:lnSpc>
              <a:buFontTx/>
              <a:buNone/>
            </a:pPr>
            <a:r>
              <a:rPr lang="ru-RU" altLang="ru-RU" sz="32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Текст, выделенный подчеркиванием, читать очень трудно</a:t>
            </a:r>
          </a:p>
        </p:txBody>
      </p:sp>
      <p:sp>
        <p:nvSpPr>
          <p:cNvPr id="13316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860032" y="1916832"/>
            <a:ext cx="4038600" cy="3849688"/>
          </a:xfrm>
        </p:spPr>
        <p:txBody>
          <a:bodyPr>
            <a:normAutofit fontScale="92500" lnSpcReduction="20000"/>
          </a:bodyPr>
          <a:lstStyle/>
          <a:p>
            <a:pPr indent="342900" eaLnBrk="1" hangingPunct="1">
              <a:lnSpc>
                <a:spcPct val="150000"/>
              </a:lnSpc>
              <a:buFontTx/>
              <a:buNone/>
            </a:pPr>
            <a:r>
              <a:rPr lang="ru-RU" altLang="ru-RU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Если весь текст на слайде набран курсивом – нагрузка на зрение тех, кто должен будет читать возрастает</a:t>
            </a:r>
            <a:endParaRPr lang="ru-RU" alt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D7570DBF-2DF6-400E-9DFC-ACF970F02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28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1536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3000" dirty="0">
                <a:solidFill>
                  <a:srgbClr val="002060"/>
                </a:solidFill>
                <a:latin typeface="Arial Black" panose="020B0A04020102020204" pitchFamily="34" charset="0"/>
              </a:rPr>
              <a:t>ВЫРАВНИВАНИЕ ТЕКСТА</a:t>
            </a: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0" y="4365104"/>
            <a:ext cx="4398640" cy="2088232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182563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Текст, выровненный по левому краю, читать более удобно</a:t>
            </a:r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067944" y="1484313"/>
            <a:ext cx="4614094" cy="2836862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182563" indent="0" algn="just" eaLnBrk="1" hangingPunct="1">
              <a:buFontTx/>
              <a:buNone/>
            </a:pPr>
            <a:r>
              <a:rPr lang="ru-RU" alt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Текст, выровненный по ширине читается труднее, так как расстояние между словами  неодинаково </a:t>
            </a: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179512" y="1484313"/>
            <a:ext cx="3672409" cy="4752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fontAlgn="base" hangingPunct="1">
              <a:spcAft>
                <a:spcPct val="0"/>
              </a:spcAft>
              <a:buFontTx/>
              <a:buNone/>
            </a:pPr>
            <a:r>
              <a:rPr lang="ru-RU" altLang="ru-RU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Текст, выровненный по правому краю, читать трудно, так как строки начинаются на разном уровне</a:t>
            </a:r>
          </a:p>
          <a:p>
            <a:pPr algn="ctr" eaLnBrk="1" fontAlgn="base" hangingPunct="1">
              <a:spcAft>
                <a:spcPct val="0"/>
              </a:spcAft>
              <a:buFontTx/>
              <a:buNone/>
            </a:pPr>
            <a:endParaRPr lang="ru-RU" altLang="ru-RU" sz="24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 fontAlgn="base" hangingPunct="1">
              <a:spcAft>
                <a:spcPct val="0"/>
              </a:spcAft>
              <a:buFontTx/>
              <a:buNone/>
            </a:pPr>
            <a:r>
              <a:rPr lang="ru-RU" altLang="ru-RU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То же самое можно сказать о тексте, выровненном по центру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3EE68727-E032-44A3-B7D3-9D1297F9E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66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nimBg="1"/>
      <p:bldP spid="14340" grpId="0" build="p" animBg="1"/>
      <p:bldP spid="1434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9776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 Black" panose="020B0A04020102020204" pitchFamily="34" charset="0"/>
              </a:rPr>
              <a:t>ТРЕБОВАНИЯ К ТЕКСТУ </a:t>
            </a:r>
            <a:br>
              <a:rPr lang="ru-RU" sz="2800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2800" dirty="0">
                <a:solidFill>
                  <a:srgbClr val="002060"/>
                </a:solidFill>
                <a:latin typeface="Arial Black" panose="020B0A04020102020204" pitchFamily="34" charset="0"/>
              </a:rPr>
              <a:t>ШРИФТ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1844824"/>
            <a:ext cx="885698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Тип шрифта: гладкий, без засечек (</a:t>
            </a:r>
            <a:r>
              <a:rPr lang="ru-RU" sz="3000" b="1" dirty="0"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Arial</a:t>
            </a:r>
            <a:r>
              <a:rPr lang="ru-RU" sz="3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</a:t>
            </a:r>
            <a:r>
              <a:rPr lang="ru-RU" sz="3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Verdana</a:t>
            </a:r>
            <a:r>
              <a:rPr lang="ru-RU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);</a:t>
            </a:r>
          </a:p>
          <a:p>
            <a:pPr marL="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Размер шрифта основного текста  </a:t>
            </a:r>
            <a:r>
              <a:rPr lang="ru-RU" sz="3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24-26</a:t>
            </a:r>
            <a:r>
              <a:rPr lang="ru-RU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заголовка от </a:t>
            </a:r>
            <a:r>
              <a:rPr lang="ru-RU" sz="3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28-30 </a:t>
            </a:r>
            <a:r>
              <a:rPr lang="ru-RU" sz="3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пт</a:t>
            </a:r>
            <a:endParaRPr lang="ru-RU" sz="3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Межстрочный интервал – </a:t>
            </a:r>
            <a:r>
              <a:rPr lang="ru-RU" sz="3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1,5</a:t>
            </a:r>
          </a:p>
          <a:p>
            <a:pPr marL="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3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Контрастность</a:t>
            </a:r>
            <a:r>
              <a:rPr lang="ru-RU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цвета шрифта и фона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2620166F-7444-46DC-87DD-D5A708F01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13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4938" y="338355"/>
            <a:ext cx="76328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>
                <a:solidFill>
                  <a:srgbClr val="002060"/>
                </a:solidFill>
                <a:latin typeface="Arial Black" panose="020B0A04020102020204" pitchFamily="34" charset="0"/>
              </a:rPr>
              <a:t>ТРЕБОВАНИЯ К ДИЗАЙНУ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4878" y="968861"/>
            <a:ext cx="8712968" cy="5570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Единый стиль 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оформления всех слайдов: фон, заголовок, текст;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Выбирая дизайн презентации – подумайте о 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физиологическом восприятии 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цвета человеком, 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сочетании цветов 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фона и текста;  </a:t>
            </a:r>
            <a:endParaRPr lang="ru-RU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 более трех 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цветов: фон – заголовок – текст;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Для цвета фона и текста используйте 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контрастные цвета </a:t>
            </a:r>
            <a:r>
              <a:rPr lang="ru-RU" sz="2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(лучше читается темный шрифт на светлом фоне);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Продумайте целесообразность иллюстраций, графической информации, анимации;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Использование звуковых эффектов в ходе демонстрации презентации не допускается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6ACB9CAB-7DAF-4FAD-B0FD-F255F2F22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90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4938" y="338355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ИЛЛЮСТРАЦИИ </a:t>
            </a:r>
            <a:br>
              <a:rPr lang="ru-RU" sz="3000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3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в презентации</a:t>
            </a:r>
            <a:endParaRPr lang="ru-RU" sz="3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4878" y="1354018"/>
            <a:ext cx="87129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600" dirty="0">
                <a:latin typeface="Verdana" pitchFamily="34" charset="0"/>
                <a:ea typeface="Verdana" pitchFamily="34" charset="0"/>
              </a:rPr>
              <a:t>Презентация без </a:t>
            </a:r>
            <a:r>
              <a:rPr lang="ru-RU" sz="1600" dirty="0" smtClean="0">
                <a:latin typeface="Verdana" pitchFamily="34" charset="0"/>
                <a:ea typeface="Verdana" pitchFamily="34" charset="0"/>
              </a:rPr>
              <a:t>иллюстраций, содержащая один текст – сложно воспринимается. </a:t>
            </a:r>
            <a:r>
              <a:rPr lang="ru-RU" sz="1600" dirty="0">
                <a:latin typeface="Verdana" pitchFamily="34" charset="0"/>
                <a:ea typeface="Verdana" pitchFamily="34" charset="0"/>
              </a:rPr>
              <a:t>Людям сложно разбираться в информации, которая не подкреплена визуально. Мозг воспринимает сплошной текст как сигнал, что сейчас будет перегруз, и ищет, на что бы переключить внимание</a:t>
            </a:r>
            <a:r>
              <a:rPr lang="ru-RU" sz="1600" dirty="0" smtClean="0">
                <a:latin typeface="Verdana" pitchFamily="34" charset="0"/>
                <a:ea typeface="Verdana" pitchFamily="34" charset="0"/>
              </a:rPr>
              <a:t>.</a:t>
            </a:r>
          </a:p>
          <a:p>
            <a:pPr marL="342900" indent="-342900">
              <a:buAutoNum type="arabicPeriod"/>
            </a:pPr>
            <a:endParaRPr lang="ru-RU" sz="1600" dirty="0" smtClean="0">
              <a:latin typeface="Verdana" pitchFamily="34" charset="0"/>
              <a:ea typeface="Verdana" pitchFamily="34" charset="0"/>
            </a:endParaRPr>
          </a:p>
          <a:p>
            <a:pPr marL="342900" indent="-342900">
              <a:buAutoNum type="arabicPeriod"/>
            </a:pPr>
            <a:r>
              <a:rPr lang="ru-RU" sz="1600" dirty="0" smtClean="0">
                <a:latin typeface="Verdana" pitchFamily="34" charset="0"/>
                <a:ea typeface="Verdana" pitchFamily="34" charset="0"/>
              </a:rPr>
              <a:t>При </a:t>
            </a:r>
            <a:r>
              <a:rPr lang="ru-RU" sz="1600" dirty="0">
                <a:latin typeface="Verdana" pitchFamily="34" charset="0"/>
                <a:ea typeface="Verdana" pitchFamily="34" charset="0"/>
              </a:rPr>
              <a:t>подборе иллюстраций помните о базовых правилах:</a:t>
            </a:r>
            <a:r>
              <a:rPr lang="ru-RU" sz="1600" dirty="0">
                <a:latin typeface="Verdana" pitchFamily="34" charset="0"/>
                <a:ea typeface="Verdana" pitchFamily="34" charset="0"/>
              </a:rPr>
              <a:t/>
            </a:r>
            <a:br>
              <a:rPr lang="ru-RU" sz="1600" dirty="0">
                <a:latin typeface="Verdana" pitchFamily="34" charset="0"/>
                <a:ea typeface="Verdana" pitchFamily="34" charset="0"/>
              </a:rPr>
            </a:br>
            <a:r>
              <a:rPr lang="ru-RU" sz="1600" dirty="0">
                <a:latin typeface="Verdana" pitchFamily="34" charset="0"/>
                <a:ea typeface="Verdana" pitchFamily="34" charset="0"/>
              </a:rPr>
              <a:t>— следите, чтобы картинки были в хорошем качестве;</a:t>
            </a:r>
            <a:r>
              <a:rPr lang="ru-RU" sz="1600" dirty="0">
                <a:latin typeface="Verdana" pitchFamily="34" charset="0"/>
                <a:ea typeface="Verdana" pitchFamily="34" charset="0"/>
              </a:rPr>
              <a:t/>
            </a:r>
            <a:br>
              <a:rPr lang="ru-RU" sz="1600" dirty="0">
                <a:latin typeface="Verdana" pitchFamily="34" charset="0"/>
                <a:ea typeface="Verdana" pitchFamily="34" charset="0"/>
              </a:rPr>
            </a:br>
            <a:r>
              <a:rPr lang="ru-RU" sz="1600" dirty="0">
                <a:latin typeface="Verdana" pitchFamily="34" charset="0"/>
                <a:ea typeface="Verdana" pitchFamily="34" charset="0"/>
              </a:rPr>
              <a:t>— используйте </a:t>
            </a:r>
            <a:r>
              <a:rPr lang="ru-RU" sz="1600" dirty="0" err="1">
                <a:latin typeface="Verdana" pitchFamily="34" charset="0"/>
                <a:ea typeface="Verdana" pitchFamily="34" charset="0"/>
              </a:rPr>
              <a:t>визуал</a:t>
            </a:r>
            <a:r>
              <a:rPr lang="ru-RU" sz="1600" dirty="0">
                <a:latin typeface="Verdana" pitchFamily="34" charset="0"/>
                <a:ea typeface="Verdana" pitchFamily="34" charset="0"/>
              </a:rPr>
              <a:t> в одной </a:t>
            </a:r>
            <a:r>
              <a:rPr lang="ru-RU" sz="1600" dirty="0" smtClean="0">
                <a:latin typeface="Verdana" pitchFamily="34" charset="0"/>
                <a:ea typeface="Verdana" pitchFamily="34" charset="0"/>
              </a:rPr>
              <a:t>стилистике;</a:t>
            </a:r>
            <a:r>
              <a:rPr lang="ru-RU" sz="1600" dirty="0">
                <a:latin typeface="Verdana" pitchFamily="34" charset="0"/>
                <a:ea typeface="Verdana" pitchFamily="34" charset="0"/>
              </a:rPr>
              <a:t/>
            </a:r>
            <a:br>
              <a:rPr lang="ru-RU" sz="1600" dirty="0">
                <a:latin typeface="Verdana" pitchFamily="34" charset="0"/>
                <a:ea typeface="Verdana" pitchFamily="34" charset="0"/>
              </a:rPr>
            </a:br>
            <a:r>
              <a:rPr lang="ru-RU" sz="1600" dirty="0">
                <a:latin typeface="Verdana" pitchFamily="34" charset="0"/>
                <a:ea typeface="Verdana" pitchFamily="34" charset="0"/>
              </a:rPr>
              <a:t>— не растягивайте фото, чтобы не исказить </a:t>
            </a:r>
            <a:r>
              <a:rPr lang="ru-RU" sz="1600" dirty="0" smtClean="0">
                <a:latin typeface="Verdana" pitchFamily="34" charset="0"/>
                <a:ea typeface="Verdana" pitchFamily="34" charset="0"/>
              </a:rPr>
              <a:t>пропорции</a:t>
            </a:r>
            <a:r>
              <a:rPr lang="ru-RU" sz="1600" dirty="0">
                <a:latin typeface="Verdana" pitchFamily="34" charset="0"/>
                <a:ea typeface="Verdana" pitchFamily="34" charset="0"/>
              </a:rPr>
              <a:t>;</a:t>
            </a:r>
            <a:br>
              <a:rPr lang="ru-RU" sz="1600" dirty="0">
                <a:latin typeface="Verdana" pitchFamily="34" charset="0"/>
                <a:ea typeface="Verdana" pitchFamily="34" charset="0"/>
              </a:rPr>
            </a:br>
            <a:r>
              <a:rPr lang="ru-RU" sz="1600" dirty="0">
                <a:latin typeface="Verdana" pitchFamily="34" charset="0"/>
                <a:ea typeface="Verdana" pitchFamily="34" charset="0"/>
              </a:rPr>
              <a:t>— водяные знаки на картинках — дурной тон</a:t>
            </a:r>
            <a:r>
              <a:rPr lang="ru-RU" sz="1600" dirty="0" smtClean="0">
                <a:latin typeface="Verdana" pitchFamily="34" charset="0"/>
                <a:ea typeface="Verdana" pitchFamily="34" charset="0"/>
              </a:rPr>
              <a:t>.</a:t>
            </a:r>
          </a:p>
          <a:p>
            <a:pPr marL="342900" indent="-342900">
              <a:buAutoNum type="arabicPeriod"/>
            </a:pPr>
            <a:endParaRPr lang="ru-RU" sz="1600" dirty="0" smtClean="0">
              <a:latin typeface="Verdana" pitchFamily="34" charset="0"/>
              <a:ea typeface="Verdana" pitchFamily="34" charset="0"/>
              <a:cs typeface="Verdana" panose="020B0604030504040204" pitchFamily="34" charset="0"/>
            </a:endParaRPr>
          </a:p>
          <a:p>
            <a:pPr marL="342900" indent="-342900">
              <a:buAutoNum type="arabicPeriod"/>
            </a:pPr>
            <a:r>
              <a:rPr lang="ru-RU" sz="1600" dirty="0" smtClean="0">
                <a:latin typeface="Verdana" pitchFamily="34" charset="0"/>
                <a:ea typeface="Verdana" pitchFamily="34" charset="0"/>
                <a:cs typeface="Verdana" panose="020B0604030504040204" pitchFamily="34" charset="0"/>
              </a:rPr>
              <a:t>Включите в презентацию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anose="020B0604030504040204" pitchFamily="34" charset="0"/>
              </a:rPr>
              <a:t>инфографику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anose="020B0604030504040204" pitchFamily="34" charset="0"/>
              </a:rPr>
              <a:t>.</a:t>
            </a:r>
          </a:p>
          <a:p>
            <a:endParaRPr lang="ru-RU" sz="1600" dirty="0" smtClean="0">
              <a:latin typeface="Verdana" pitchFamily="34" charset="0"/>
              <a:ea typeface="Verdana" pitchFamily="34" charset="0"/>
              <a:cs typeface="Verdana" panose="020B0604030504040204" pitchFamily="34" charset="0"/>
            </a:endParaRPr>
          </a:p>
          <a:p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anose="020B0604030504040204" pitchFamily="34" charset="0"/>
              </a:rPr>
              <a:t>Инфографика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anose="020B0604030504040204" pitchFamily="34" charset="0"/>
              </a:rPr>
              <a:t> </a:t>
            </a:r>
            <a:r>
              <a:rPr lang="ru-RU" sz="1600" dirty="0">
                <a:latin typeface="Verdana" pitchFamily="34" charset="0"/>
                <a:ea typeface="Verdana" pitchFamily="34" charset="0"/>
                <a:cs typeface="Verdana" panose="020B0604030504040204" pitchFamily="34" charset="0"/>
              </a:rPr>
              <a:t>— это графический способ подачи сложной информации для облегчения восприятия и публикации. </a:t>
            </a:r>
            <a:r>
              <a:rPr lang="ru-RU" sz="1600" dirty="0">
                <a:latin typeface="Verdana" pitchFamily="34" charset="0"/>
                <a:ea typeface="Verdana" pitchFamily="34" charset="0"/>
                <a:cs typeface="Verdana" panose="020B0604030504040204" pitchFamily="34" charset="0"/>
              </a:rPr>
              <a:t>В зависимости от задач, используемых приемов и каналов коммуникации </a:t>
            </a:r>
            <a:r>
              <a:rPr lang="ru-RU" sz="1600" dirty="0" err="1">
                <a:latin typeface="Verdana" pitchFamily="34" charset="0"/>
                <a:ea typeface="Verdana" pitchFamily="34" charset="0"/>
                <a:cs typeface="Verdana" panose="020B0604030504040204" pitchFamily="34" charset="0"/>
              </a:rPr>
              <a:t>инфографика</a:t>
            </a:r>
            <a:r>
              <a:rPr lang="ru-RU" sz="1600" dirty="0">
                <a:latin typeface="Verdana" pitchFamily="34" charset="0"/>
                <a:ea typeface="Verdana" pitchFamily="34" charset="0"/>
                <a:cs typeface="Verdana" panose="020B0604030504040204" pitchFamily="34" charset="0"/>
              </a:rPr>
              <a:t> делится на разные виды. </a:t>
            </a:r>
            <a:r>
              <a:rPr lang="ru-RU" sz="1600" dirty="0">
                <a:latin typeface="Verdana" pitchFamily="34" charset="0"/>
                <a:ea typeface="Verdana" pitchFamily="34" charset="0"/>
                <a:cs typeface="Verdana" panose="020B0604030504040204" pitchFamily="34" charset="0"/>
              </a:rPr>
              <a:t> Подробнее про </a:t>
            </a:r>
            <a:r>
              <a:rPr lang="ru-RU" sz="1600" dirty="0" err="1">
                <a:latin typeface="Verdana" pitchFamily="34" charset="0"/>
                <a:ea typeface="Verdana" pitchFamily="34" charset="0"/>
                <a:cs typeface="Verdana" panose="020B0604030504040204" pitchFamily="34" charset="0"/>
              </a:rPr>
              <a:t>инфографику</a:t>
            </a:r>
            <a:r>
              <a:rPr lang="ru-RU" sz="1600" dirty="0">
                <a:latin typeface="Verdana" pitchFamily="34" charset="0"/>
                <a:ea typeface="Verdana" pitchFamily="34" charset="0"/>
                <a:cs typeface="Verdana" panose="020B0604030504040204" pitchFamily="34" charset="0"/>
              </a:rPr>
              <a:t> можно посмотреть здесь </a:t>
            </a:r>
            <a:r>
              <a:rPr lang="ru-RU" sz="1600" dirty="0" smtClean="0"/>
              <a:t>- </a:t>
            </a:r>
            <a:r>
              <a:rPr lang="en-US" sz="1600" dirty="0">
                <a:hlinkClick r:id="rId2"/>
              </a:rPr>
              <a:t>https://www.canva.com/ru_ru/obuchenie/infografika</a:t>
            </a:r>
            <a:r>
              <a:rPr lang="en-US" sz="1600" dirty="0" smtClean="0">
                <a:hlinkClick r:id="rId2"/>
              </a:rPr>
              <a:t>/</a:t>
            </a:r>
            <a:r>
              <a:rPr lang="ru-RU" sz="1600" dirty="0" smtClean="0"/>
              <a:t> </a:t>
            </a:r>
            <a:endParaRPr lang="ru-RU" sz="16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6ACB9CAB-7DAF-4FAD-B0FD-F255F2F22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144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0904" y="442972"/>
            <a:ext cx="84969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АКТУАЛЬНОСТЬ ТЕМЫ </a:t>
            </a:r>
            <a:b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2400" dirty="0"/>
              <a:t>выпускной квалификационной работы обусловлена /вызвана……..</a:t>
            </a:r>
          </a:p>
          <a:p>
            <a:endParaRPr lang="ru-RU" sz="2400" dirty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ЦЕЛЬ исследования ВКР ... / Целью данной работы является….</a:t>
            </a:r>
          </a:p>
          <a:p>
            <a:endParaRPr lang="ru-RU" sz="24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sz="2400" dirty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84D2C033-F259-4CCE-9E02-9C5F7D348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04248" y="258931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2000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 sz="20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9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537386"/>
            <a:ext cx="849694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>
                <a:solidFill>
                  <a:srgbClr val="002060"/>
                </a:solidFill>
                <a:latin typeface="Arial Black" panose="020B0A04020102020204" pitchFamily="34" charset="0"/>
              </a:rPr>
              <a:t>Для достижения поставленной цели сформулированы следующие </a:t>
            </a:r>
            <a:r>
              <a:rPr lang="ru-RU" sz="2600" b="1" dirty="0">
                <a:solidFill>
                  <a:srgbClr val="002060"/>
                </a:solidFill>
                <a:latin typeface="Arial Black" panose="020B0A04020102020204" pitchFamily="34" charset="0"/>
              </a:rPr>
              <a:t>ЗАДАЧИ</a:t>
            </a:r>
            <a:r>
              <a:rPr lang="ru-RU" sz="2600" dirty="0">
                <a:solidFill>
                  <a:srgbClr val="002060"/>
                </a:solidFill>
                <a:latin typeface="Arial Black" panose="020B0A04020102020204" pitchFamily="34" charset="0"/>
              </a:rPr>
              <a:t>:</a:t>
            </a:r>
          </a:p>
          <a:p>
            <a:pPr marL="742950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……</a:t>
            </a:r>
          </a:p>
          <a:p>
            <a:pPr marL="742950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……</a:t>
            </a:r>
          </a:p>
          <a:p>
            <a:pPr marL="742950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……</a:t>
            </a:r>
          </a:p>
          <a:p>
            <a:pPr marL="742950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……</a:t>
            </a:r>
          </a:p>
          <a:p>
            <a:pPr marL="742950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……</a:t>
            </a:r>
          </a:p>
          <a:p>
            <a:pPr marL="742950" indent="-742950" algn="just">
              <a:buFont typeface="+mj-lt"/>
              <a:buAutoNum type="arabicPeriod"/>
            </a:pPr>
            <a:endParaRPr lang="ru-RU" sz="4000" dirty="0">
              <a:latin typeface="Arial Black" panose="020B0A04020102020204" pitchFamily="34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328A94D9-842C-4409-A48D-C25667145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04248" y="116632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2000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 sz="20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1732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620688"/>
            <a:ext cx="8496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ПРЕДМЕТ ИССЛЕДОВАНИЯ ВКР …</a:t>
            </a:r>
          </a:p>
          <a:p>
            <a:endParaRPr lang="ru-RU" sz="24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sz="24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sz="24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sz="24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ОБЪЕКТ ИССЛЕДОВАНИЯ ВКР ...</a:t>
            </a:r>
          </a:p>
          <a:p>
            <a:endParaRPr lang="ru-RU" sz="2400" dirty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491BC7DE-51F3-4E46-B0EB-6AB9BEF2E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04248" y="255563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2000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 sz="20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4360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60648"/>
            <a:ext cx="84969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>
                <a:solidFill>
                  <a:srgbClr val="002060"/>
                </a:solidFill>
                <a:latin typeface="Arial Black" panose="020B0A04020102020204" pitchFamily="34" charset="0"/>
              </a:rPr>
              <a:t>База для практической части</a:t>
            </a:r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:  ……</a:t>
            </a:r>
          </a:p>
          <a:p>
            <a:endParaRPr lang="ru-RU" sz="24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ru-RU" sz="2400" i="1" dirty="0">
                <a:latin typeface="Arial Black" panose="020B0A04020102020204" pitchFamily="34" charset="0"/>
              </a:rPr>
              <a:t>описание медицинской организации на базе которого была проведена исследовательская работа</a:t>
            </a:r>
            <a:endParaRPr lang="ru-RU" sz="2800" i="1" dirty="0">
              <a:latin typeface="Arial Black" panose="020B0A04020102020204" pitchFamily="34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FCC72FC5-F1BC-4FD8-B88D-5FF5BFB35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76256" y="18864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2000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 sz="20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9523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9856" y="476672"/>
            <a:ext cx="849694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>
                <a:solidFill>
                  <a:srgbClr val="002060"/>
                </a:solidFill>
                <a:latin typeface="Arial Black" panose="020B0A04020102020204" pitchFamily="34" charset="0"/>
              </a:rPr>
              <a:t>ТЕОРЕТИЧЕСКАЯ ЧАСТЬ</a:t>
            </a:r>
          </a:p>
          <a:p>
            <a:pPr algn="just"/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ED69E7D2-BA4D-4314-87A8-BA75A0DE1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1679" y="154219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2000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 sz="20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658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9856" y="476672"/>
            <a:ext cx="849694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>
                <a:solidFill>
                  <a:srgbClr val="002060"/>
                </a:solidFill>
                <a:latin typeface="Arial Black" panose="020B0A04020102020204" pitchFamily="34" charset="0"/>
              </a:rPr>
              <a:t>ВЫВОД</a:t>
            </a:r>
          </a:p>
          <a:p>
            <a:pPr algn="just"/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ED69E7D2-BA4D-4314-87A8-BA75A0DE1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1679" y="154219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2000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 sz="20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721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9856" y="476672"/>
            <a:ext cx="849694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>
                <a:solidFill>
                  <a:srgbClr val="002060"/>
                </a:solidFill>
                <a:latin typeface="Arial Black" panose="020B0A04020102020204" pitchFamily="34" charset="0"/>
              </a:rPr>
              <a:t>ПРАКТИЧЕСКАЯ ЧАСТЬ</a:t>
            </a:r>
          </a:p>
          <a:p>
            <a:pPr algn="just"/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ED69E7D2-BA4D-4314-87A8-BA75A0DE1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1679" y="154219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2000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 sz="20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455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260648"/>
            <a:ext cx="87849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>
                <a:solidFill>
                  <a:srgbClr val="002060"/>
                </a:solidFill>
                <a:latin typeface="Arial Black" panose="020B0A04020102020204" pitchFamily="34" charset="0"/>
              </a:rPr>
              <a:t>ВЫВОД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04C405DB-EB09-4364-B407-93564518D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5560" y="172522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2000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ru-RU" sz="20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649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376</Words>
  <Application>Microsoft Office PowerPoint</Application>
  <PresentationFormat>Экран (4:3)</PresentationFormat>
  <Paragraphs>110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ПРЕЗЕНТАЦИИ ВКР</vt:lpstr>
      <vt:lpstr>ТРЕБОВАНИЯ К СОДЕРЖАНИЮ</vt:lpstr>
      <vt:lpstr>ТРЕБОВАНИЯ К ТЕКСТУ </vt:lpstr>
      <vt:lpstr>ВЫДЕЛЕНИЕ ТЕКСТА</vt:lpstr>
      <vt:lpstr>ВЫРАВНИВАНИЕ ТЕКСТА</vt:lpstr>
      <vt:lpstr>ТРЕБОВАНИЯ К ТЕКСТУ  ШРИФТ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Преподаватель</dc:creator>
  <cp:lastModifiedBy>Ингула Наталья Викторовна</cp:lastModifiedBy>
  <cp:revision>45</cp:revision>
  <dcterms:created xsi:type="dcterms:W3CDTF">2015-05-21T08:08:01Z</dcterms:created>
  <dcterms:modified xsi:type="dcterms:W3CDTF">2022-05-21T05:39:47Z</dcterms:modified>
</cp:coreProperties>
</file>